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355" r:id="rId5"/>
    <p:sldId id="354" r:id="rId6"/>
    <p:sldId id="332" r:id="rId7"/>
    <p:sldId id="267" r:id="rId8"/>
    <p:sldId id="316" r:id="rId9"/>
    <p:sldId id="336" r:id="rId10"/>
    <p:sldId id="357" r:id="rId11"/>
    <p:sldId id="356" r:id="rId12"/>
    <p:sldId id="358" r:id="rId13"/>
    <p:sldId id="359" r:id="rId14"/>
    <p:sldId id="298" r:id="rId15"/>
    <p:sldId id="302" r:id="rId16"/>
    <p:sldId id="305" r:id="rId17"/>
    <p:sldId id="344" r:id="rId18"/>
    <p:sldId id="345" r:id="rId19"/>
    <p:sldId id="360" r:id="rId20"/>
    <p:sldId id="361" r:id="rId21"/>
    <p:sldId id="363" r:id="rId22"/>
    <p:sldId id="362" r:id="rId23"/>
    <p:sldId id="299" r:id="rId24"/>
    <p:sldId id="301" r:id="rId25"/>
    <p:sldId id="274" r:id="rId2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B4"/>
    <a:srgbClr val="2C72B2"/>
    <a:srgbClr val="DEEBF7"/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7947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871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2981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b="1" dirty="0"/>
              <a:t>乘積累加運算 </a:t>
            </a:r>
            <a:r>
              <a:rPr lang="en-US" altLang="zh-TW" b="1" dirty="0"/>
              <a:t>a=</a:t>
            </a:r>
            <a:r>
              <a:rPr lang="en-US" altLang="zh-TW" dirty="0" err="1"/>
              <a:t>a+b×c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1899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694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833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3645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4065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8576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visual recognition, object detection, semantic segmentation, video understanding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3454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856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6941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0034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dirty="0"/>
              <a:t>In MHSA, the tokens are linearly mapped and further packed into three matrices q k v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dirty="0"/>
              <a:t>FFN: consisting of two fully connected layers with a GELU activation layer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9517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9559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dirty="0"/>
              <a:t>In multi-head self-attention layer, there are multiple heads performing the computation of Eq. 1 in parallel.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0266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906640"/>
            <a:ext cx="9703816" cy="3104619"/>
          </a:xfrm>
        </p:spPr>
        <p:txBody>
          <a:bodyPr>
            <a:noAutofit/>
          </a:bodyPr>
          <a:lstStyle/>
          <a:p>
            <a:r>
              <a:rPr lang="en-US" altLang="zh-TW" sz="5400" dirty="0">
                <a:latin typeface="Bahnschrift Light SemiCondensed" panose="020B0502040204020203" pitchFamily="34" charset="0"/>
              </a:rPr>
              <a:t>Not All Patches are What You Need: Expediting Vision Transformers</a:t>
            </a:r>
            <a:br>
              <a:rPr lang="en-US" altLang="zh-TW" sz="5400" dirty="0">
                <a:latin typeface="Bahnschrift Light SemiCondensed" panose="020B0502040204020203" pitchFamily="34" charset="0"/>
              </a:rPr>
            </a:br>
            <a:r>
              <a:rPr lang="en-US" altLang="zh-TW" sz="5400" dirty="0">
                <a:latin typeface="Bahnschrift Light SemiCondensed" panose="020B0502040204020203" pitchFamily="34" charset="0"/>
              </a:rPr>
              <a:t>via Token Reorganizations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243584" y="4880644"/>
                <a:ext cx="9703816" cy="48708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160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Youwei</m:t>
                      </m:r>
                      <m:r>
                        <m:rPr>
                          <m:nor/>
                        </m:rPr>
                        <a:rPr lang="en-US" altLang="zh-TW" sz="160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Liang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altLang="zh-TW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Chongjian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Ge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Zhan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Tong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TW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Yibing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Song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TW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Jue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Wang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TW" sz="16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Pengtao</m:t>
                      </m:r>
                      <m:r>
                        <m:rPr>
                          <m:nor/>
                        </m:rPr>
                        <a:rPr lang="en-US" altLang="zh-TW" sz="16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zh-TW" sz="16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Xie</m:t>
                          </m:r>
                        </m:e>
                        <m:sup>
                          <m:r>
                            <a:rPr lang="en-US" altLang="zh-TW" sz="16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zh-TW" alt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243584" y="4880644"/>
                <a:ext cx="9703816" cy="48708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90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2022/04/08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383792" y="4444078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ICLR 2022 Spotlight,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: 2202.07800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副標題 2">
                <a:extLst>
                  <a:ext uri="{FF2B5EF4-FFF2-40B4-BE49-F238E27FC236}">
                    <a16:creationId xmlns:a16="http://schemas.microsoft.com/office/drawing/2014/main" id="{0A4A44FC-D403-4586-9ADF-0D3B49B881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2166" y="5403116"/>
                <a:ext cx="6486652" cy="1277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160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UC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San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Diego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,</m:t>
                      </m:r>
                      <m:sSup>
                        <m:sSupPr>
                          <m:ctrlP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The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University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Hong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Kong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,</m:t>
                      </m:r>
                      <m:sSup>
                        <m:sSupPr>
                          <m:ctrlP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Tencent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AI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Lab</m:t>
                      </m:r>
                    </m:oMath>
                  </m:oMathPara>
                </a14:m>
                <a:endParaRPr lang="zh-TW" alt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副標題 2">
                <a:extLst>
                  <a:ext uri="{FF2B5EF4-FFF2-40B4-BE49-F238E27FC236}">
                    <a16:creationId xmlns:a16="http://schemas.microsoft.com/office/drawing/2014/main" id="{0A4A44FC-D403-4586-9ADF-0D3B49B88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166" y="5403116"/>
                <a:ext cx="6486652" cy="1277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(Cont.)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478070"/>
                <a:ext cx="10998897" cy="537992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200" dirty="0"/>
                  <a:t>However, directly removing those tokens will severely deteriorates the classification accuracy, so there propose to </a:t>
                </a:r>
                <a:r>
                  <a:rPr lang="en-US" altLang="zh-TW" sz="2200" dirty="0">
                    <a:solidFill>
                      <a:schemeClr val="accent5"/>
                    </a:solidFill>
                  </a:rPr>
                  <a:t>incorporate image token reorganization </a:t>
                </a:r>
                <a:r>
                  <a:rPr lang="en-US" altLang="zh-TW" sz="2200" dirty="0"/>
                  <a:t>during the </a:t>
                </a:r>
                <a:r>
                  <a:rPr lang="en-US" altLang="zh-TW" sz="2200" dirty="0" err="1"/>
                  <a:t>ViT</a:t>
                </a:r>
                <a:r>
                  <a:rPr lang="en-US" altLang="zh-TW" sz="2200" dirty="0"/>
                  <a:t> training process.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2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2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2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200" dirty="0"/>
                  <a:t>In MHSA, there are multiple [CLS] attention vectors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200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altLang="zh-TW" sz="2200" dirty="0"/>
                  <a:t>, </a:t>
                </a:r>
                <a14:m>
                  <m:oMath xmlns:m="http://schemas.openxmlformats.org/officeDocument/2006/math">
                    <m:r>
                      <a:rPr lang="en-US" altLang="zh-TW" sz="22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TW" sz="2200" b="0" i="1" smtClean="0">
                        <a:latin typeface="Cambria Math" panose="02040503050406030204" pitchFamily="18" charset="0"/>
                      </a:rPr>
                      <m:t>=[1,…,</m:t>
                    </m:r>
                    <m:r>
                      <a:rPr lang="en-US" altLang="zh-TW" sz="2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TW" sz="22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TW" sz="2200" dirty="0"/>
                  <a:t>, </a:t>
                </a:r>
                <a14:m>
                  <m:oMath xmlns:m="http://schemas.openxmlformats.org/officeDocument/2006/math">
                    <m:r>
                      <a:rPr lang="en-US" altLang="zh-TW" sz="2200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zh-TW" sz="2200" dirty="0"/>
                  <a:t> is the number of attention heads.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200" dirty="0"/>
                  <a:t>We compute the average attentiveness value of all heads by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2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r>
                      <a:rPr lang="en-US" altLang="zh-TW" sz="22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p>
                      <m:e>
                        <m:sSup>
                          <m:sSupPr>
                            <m:ctrlPr>
                              <a:rPr lang="en-US" altLang="zh-TW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200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TW" sz="22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TW" sz="22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zh-TW" sz="22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TW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nary>
                  </m:oMath>
                </a14:m>
                <a:r>
                  <a:rPr lang="en-US" altLang="zh-TW" sz="2200" dirty="0"/>
                  <a:t>, then we identify and preserve the tokens to </a:t>
                </a:r>
                <a:r>
                  <a:rPr lang="en-US" altLang="zh-TW" sz="2200" dirty="0">
                    <a:solidFill>
                      <a:schemeClr val="accent5"/>
                    </a:solidFill>
                  </a:rPr>
                  <a:t>the top-k elements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TW" sz="22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200" b="1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</m:oMath>
                </a14:m>
                <a:r>
                  <a:rPr lang="en-US" altLang="zh-TW" sz="2200" dirty="0">
                    <a:solidFill>
                      <a:schemeClr val="accent5"/>
                    </a:solidFill>
                  </a:rPr>
                  <a:t> (attentive tokens)</a:t>
                </a:r>
                <a:r>
                  <a:rPr lang="en-US" altLang="zh-TW" sz="2200" dirty="0"/>
                  <a:t> and fuse </a:t>
                </a:r>
                <a:r>
                  <a:rPr lang="en-US" altLang="zh-TW" sz="2200" dirty="0">
                    <a:solidFill>
                      <a:schemeClr val="accent2"/>
                    </a:solidFill>
                  </a:rPr>
                  <a:t>the other tokens (inattentive tokens) </a:t>
                </a:r>
                <a:r>
                  <a:rPr lang="en-US" altLang="zh-TW" sz="2200" dirty="0"/>
                  <a:t>into a new token.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1800" dirty="0"/>
                  <a:t>Token keeping rate: </a:t>
                </a:r>
                <a14:m>
                  <m:oMath xmlns:m="http://schemas.openxmlformats.org/officeDocument/2006/math">
                    <m:r>
                      <a:rPr lang="zh-TW" altLang="en-US" sz="1800" i="1" smtClean="0">
                        <a:latin typeface="Cambria Math" panose="02040503050406030204" pitchFamily="18" charset="0"/>
                      </a:rPr>
                      <m:t>𝜘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sz="1800" dirty="0"/>
                  <a:t>, where </a:t>
                </a:r>
                <a14:m>
                  <m:oMath xmlns:m="http://schemas.openxmlformats.org/officeDocument/2006/math">
                    <m:r>
                      <a:rPr lang="en-US" altLang="zh-TW" sz="18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TW" sz="1800" dirty="0"/>
                  <a:t> is a hyperparameter.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2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478070"/>
                <a:ext cx="10998897" cy="5379929"/>
              </a:xfrm>
              <a:blipFill>
                <a:blip r:embed="rId3"/>
                <a:stretch>
                  <a:fillRect l="-609" t="-680" r="-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33D23F21-5A67-4BFD-854F-B2C224413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912" y="2234526"/>
            <a:ext cx="7831468" cy="1530197"/>
          </a:xfrm>
          <a:prstGeom prst="rect">
            <a:avLst/>
          </a:prstGeom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9101A697-8023-4129-BACB-AB3E1C756D78}"/>
              </a:ext>
            </a:extLst>
          </p:cNvPr>
          <p:cNvCxnSpPr>
            <a:cxnSpLocks/>
          </p:cNvCxnSpPr>
          <p:nvPr/>
        </p:nvCxnSpPr>
        <p:spPr>
          <a:xfrm>
            <a:off x="838200" y="638990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82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2940A6F2-BE5A-4B9B-A014-81960763D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97" y="1216742"/>
            <a:ext cx="9313205" cy="5626536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Architecture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895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Inattentive Token Fusion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55671"/>
                <a:ext cx="10723324" cy="493719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Why we don’t remove the inattentive token directly?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Although the tokens on the backgrounds of images are less informative and can be discarded without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significantly influencing the performance of the </a:t>
                </a:r>
                <a:r>
                  <a:rPr lang="en-US" altLang="zh-TW" sz="2000" dirty="0" err="1"/>
                  <a:t>ViT</a:t>
                </a:r>
                <a:r>
                  <a:rPr lang="en-US" altLang="zh-TW" sz="2000" dirty="0"/>
                  <a:t>, they may still be able to contribute to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the prediction results.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some images may have large object parts covering a large proportion of the images.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So we propose to fuse the inattentive tokens at the current stage to supplement attentive ones to preserve more information.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inattentive token fusion: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𝑓𝑢𝑠𝑒𝑑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zh-TW" altLang="en-US" sz="2000" b="0" i="1" smtClean="0">
                            <a:latin typeface="Cambria Math" panose="02040503050406030204" pitchFamily="18" charset="0"/>
                          </a:rPr>
                          <m:t>𝒩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zh-TW" sz="2000" dirty="0"/>
                  <a:t> , </a:t>
                </a:r>
                <a14:m>
                  <m:oMath xmlns:m="http://schemas.openxmlformats.org/officeDocument/2006/math">
                    <m:r>
                      <a:rPr lang="zh-TW" altLang="en-US" sz="2000" i="1">
                        <a:latin typeface="Cambria Math" panose="02040503050406030204" pitchFamily="18" charset="0"/>
                      </a:rPr>
                      <m:t>𝒩</m:t>
                    </m:r>
                  </m:oMath>
                </a14:m>
                <a:r>
                  <a:rPr lang="en-US" altLang="zh-TW" sz="2000" dirty="0"/>
                  <a:t> is the indices set of the inattentive tokens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fused token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𝑓𝑢𝑠𝑒𝑑</m:t>
                        </m:r>
                      </m:sub>
                    </m:sSub>
                  </m:oMath>
                </a14:m>
                <a:r>
                  <a:rPr lang="en-US" altLang="zh-TW" sz="2000" dirty="0"/>
                  <a:t> is appended to the attentive tokens and sent to the subsequent layers.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computation cost of token fusion is negligible compared to the bulk computation of </a:t>
                </a:r>
                <a:r>
                  <a:rPr lang="en-US" altLang="zh-TW" sz="2000" dirty="0" err="1"/>
                  <a:t>ViT</a:t>
                </a:r>
                <a:r>
                  <a:rPr lang="en-US" altLang="zh-TW" sz="2000" dirty="0"/>
                  <a:t>.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55671"/>
                <a:ext cx="10723324" cy="4937199"/>
              </a:xfrm>
              <a:blipFill>
                <a:blip r:embed="rId3"/>
                <a:stretch>
                  <a:fillRect l="-739" t="-617" r="-90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1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1422" cy="1325563"/>
          </a:xfrm>
        </p:spPr>
        <p:txBody>
          <a:bodyPr/>
          <a:lstStyle/>
          <a:p>
            <a:r>
              <a:rPr lang="en-US" altLang="zh-TW" dirty="0"/>
              <a:t>Analysis - Visualization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921E435D-1F60-446C-906E-1CA29AF41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2255"/>
            <a:ext cx="10723324" cy="510061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TW" sz="2000" dirty="0"/>
              <a:t>As the network deepens, the inattentive tokens are gradually removed or fused, while the most informative/attentive tokens are identified and preserved.</a:t>
            </a:r>
            <a:endParaRPr lang="en-US" altLang="zh-TW" sz="18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76EB51B-433E-4074-BC55-298E843BF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826" y="2180088"/>
            <a:ext cx="7244348" cy="467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3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Implementation details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748375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Dataset: ImageNet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Image resolution: 224x224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training strategies and optimization methods are simply following </a:t>
            </a:r>
            <a:r>
              <a:rPr lang="en-US" altLang="zh-TW" sz="2400" dirty="0" err="1"/>
              <a:t>DeiT</a:t>
            </a:r>
            <a:r>
              <a:rPr lang="en-US" altLang="zh-TW" sz="2400" dirty="0"/>
              <a:t>[2] and LV-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[4].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By default, the token identification module is incorporated into the 4th, 7th and 10th layer of </a:t>
            </a:r>
            <a:r>
              <a:rPr lang="en-US" altLang="zh-TW" sz="2400" dirty="0" err="1"/>
              <a:t>DeiT</a:t>
            </a:r>
            <a:r>
              <a:rPr lang="en-US" altLang="zh-TW" sz="2400" dirty="0"/>
              <a:t>-S and </a:t>
            </a:r>
            <a:r>
              <a:rPr lang="en-US" altLang="zh-TW" sz="2400" dirty="0" err="1"/>
              <a:t>DeiT</a:t>
            </a:r>
            <a:r>
              <a:rPr lang="en-US" altLang="zh-TW" sz="2400" dirty="0"/>
              <a:t>-B (with 12 layers in total) and incorporated into the 5th, 9th and 13th layer of LV-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-S (with 16 layers in total).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 Evaluate: accuracy, throughput, multiply-accumulate computations (MACs)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2F56464D-8267-4644-9234-873FBC286A51}"/>
              </a:ext>
            </a:extLst>
          </p:cNvPr>
          <p:cNvCxnSpPr>
            <a:cxnSpLocks/>
          </p:cNvCxnSpPr>
          <p:nvPr/>
        </p:nvCxnSpPr>
        <p:spPr>
          <a:xfrm>
            <a:off x="838200" y="582623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D51A866A-B6E2-4112-9C33-54910585E475}"/>
              </a:ext>
            </a:extLst>
          </p:cNvPr>
          <p:cNvSpPr txBox="1"/>
          <p:nvPr/>
        </p:nvSpPr>
        <p:spPr>
          <a:xfrm>
            <a:off x="900684" y="5876373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[2] Hugo </a:t>
            </a:r>
            <a:r>
              <a:rPr lang="en-US" altLang="zh-TW" sz="1200" dirty="0" err="1"/>
              <a:t>Touvron</a:t>
            </a:r>
            <a:r>
              <a:rPr lang="en-US" altLang="zh-TW" sz="1200" dirty="0"/>
              <a:t>, Matthieu Cord, Matthijs </a:t>
            </a:r>
            <a:r>
              <a:rPr lang="en-US" altLang="zh-TW" sz="1200" dirty="0" err="1"/>
              <a:t>Douze</a:t>
            </a:r>
            <a:r>
              <a:rPr lang="en-US" altLang="zh-TW" sz="1200" dirty="0"/>
              <a:t>, Francisco Massa, Alexandre </a:t>
            </a:r>
            <a:r>
              <a:rPr lang="en-US" altLang="zh-TW" sz="1200" dirty="0" err="1"/>
              <a:t>Sablayrolles</a:t>
            </a:r>
            <a:r>
              <a:rPr lang="en-US" altLang="zh-TW" sz="1200" dirty="0"/>
              <a:t>, and Herve Jegou. Training data-efficient image transformers &amp; distillation through attention. In International Conference on Machine Learning, 2021a.</a:t>
            </a:r>
          </a:p>
          <a:p>
            <a:r>
              <a:rPr lang="en-US" altLang="zh-TW" sz="1200" dirty="0"/>
              <a:t>[4] </a:t>
            </a:r>
            <a:r>
              <a:rPr lang="en-US" altLang="zh-TW" sz="1200" dirty="0" err="1"/>
              <a:t>Zihang</a:t>
            </a:r>
            <a:r>
              <a:rPr lang="en-US" altLang="zh-TW" sz="1200" dirty="0"/>
              <a:t> Jiang, </a:t>
            </a:r>
            <a:r>
              <a:rPr lang="en-US" altLang="zh-TW" sz="1200" dirty="0" err="1"/>
              <a:t>Qibin</a:t>
            </a:r>
            <a:r>
              <a:rPr lang="en-US" altLang="zh-TW" sz="1200" dirty="0"/>
              <a:t> Hou, Li Yuan, Daquan Zhou, Yujun Shi, </a:t>
            </a:r>
            <a:r>
              <a:rPr lang="en-US" altLang="zh-TW" sz="1200" dirty="0" err="1"/>
              <a:t>Xiaojie</a:t>
            </a:r>
            <a:r>
              <a:rPr lang="en-US" altLang="zh-TW" sz="1200" dirty="0"/>
              <a:t> </a:t>
            </a:r>
            <a:r>
              <a:rPr lang="en-US" altLang="zh-TW" sz="1200" dirty="0" err="1"/>
              <a:t>Jin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Anran</a:t>
            </a:r>
            <a:r>
              <a:rPr lang="en-US" altLang="zh-TW" sz="1200" dirty="0"/>
              <a:t> Wang, and </a:t>
            </a:r>
            <a:r>
              <a:rPr lang="en-US" altLang="zh-TW" sz="1200" dirty="0" err="1"/>
              <a:t>Jiashi</a:t>
            </a:r>
            <a:r>
              <a:rPr lang="en-US" altLang="zh-TW" sz="1200" dirty="0"/>
              <a:t> Feng. All tokens matter: Token labeling for training better vision transformers.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arXiv:2104.10858, 2021.</a:t>
            </a:r>
          </a:p>
        </p:txBody>
      </p:sp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355"/>
            <a:ext cx="10515600" cy="1325563"/>
          </a:xfrm>
        </p:spPr>
        <p:txBody>
          <a:bodyPr/>
          <a:lstStyle/>
          <a:p>
            <a:r>
              <a:rPr lang="en-US" altLang="zh-TW" dirty="0"/>
              <a:t>Main Results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304657"/>
            <a:ext cx="101972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On both </a:t>
            </a:r>
            <a:r>
              <a:rPr lang="en-US" altLang="zh-TW" sz="2000" dirty="0" err="1"/>
              <a:t>DeiT</a:t>
            </a:r>
            <a:r>
              <a:rPr lang="en-US" altLang="zh-TW" sz="2000" dirty="0"/>
              <a:t> and LV-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, the proposed</a:t>
            </a:r>
            <a:r>
              <a:rPr lang="zh-TW" altLang="en-US" sz="2000" dirty="0"/>
              <a:t>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achieves significant speedup while restricting the accuracy drop in a relatively small range.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C1B52BA-BB24-49AE-A633-DE60705F8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202" y="2176177"/>
            <a:ext cx="9917692" cy="377368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724DA964-8C91-4CC4-92D6-FA1A40C15E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33" t="49150" r="3805" b="7853"/>
          <a:stretch/>
        </p:blipFill>
        <p:spPr>
          <a:xfrm>
            <a:off x="1173580" y="5749446"/>
            <a:ext cx="5139538" cy="102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5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582"/>
            <a:ext cx="10515600" cy="1325563"/>
          </a:xfrm>
        </p:spPr>
        <p:txBody>
          <a:bodyPr/>
          <a:lstStyle/>
          <a:p>
            <a:r>
              <a:rPr lang="en-US" altLang="zh-TW" dirty="0"/>
              <a:t>Inattentive token fusion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195637"/>
            <a:ext cx="1019723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Token reorganization with inattentive token fusion typically outperforms the one without inattentive token 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The accuracy fluctuation in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with inattentive token fusion</a:t>
            </a:r>
            <a:r>
              <a:rPr lang="zh-TW" altLang="en-US" sz="2000" dirty="0"/>
              <a:t> </a:t>
            </a:r>
            <a:r>
              <a:rPr lang="en-US" altLang="zh-TW" sz="2000" dirty="0"/>
              <a:t>is smaller than the vanilla inattentive token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Inattentive token fusion also benefits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on high resolution images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1DC5F5B-A0B0-4DFF-BCF7-1EE9944AE8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199"/>
          <a:stretch/>
        </p:blipFill>
        <p:spPr>
          <a:xfrm>
            <a:off x="838200" y="2897497"/>
            <a:ext cx="10197230" cy="2591915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76D5036-FB19-42F0-A2AD-10E3DC8D3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667" y="5415707"/>
            <a:ext cx="7526296" cy="141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88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Training/Finetuning on higher resolution images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1019723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By fusing the inattentive tokens, We are able</a:t>
            </a:r>
            <a:r>
              <a:rPr lang="zh-TW" altLang="en-US" sz="2000" dirty="0"/>
              <a:t> </a:t>
            </a:r>
            <a:r>
              <a:rPr lang="en-US" altLang="zh-TW" sz="2000" dirty="0"/>
              <a:t>to feed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with more tokens under the same computational cost.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The experimental results validate our hypothesis that images typically contain tokens that are less informative and contribute little to the recognition task.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E2A78C0-7262-4E03-B5CD-1B67F2D62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223" y="2655518"/>
            <a:ext cx="9499553" cy="406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2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Training with an oracle </a:t>
            </a:r>
            <a:r>
              <a:rPr lang="en-US" altLang="zh-TW" dirty="0" err="1"/>
              <a:t>ViT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101972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It would be very helpful if we know the importance of each token to the prediction tasks in advance. To this end, we introduce an oracle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to guide the [CLS] through the token selection process. A good oracle knows which tokens are important and which are not.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>
                <a:solidFill>
                  <a:schemeClr val="accent2"/>
                </a:solidFill>
              </a:rPr>
              <a:t>Oracle </a:t>
            </a:r>
            <a:r>
              <a:rPr lang="en-US" altLang="zh-TW" sz="2000" dirty="0" err="1">
                <a:solidFill>
                  <a:schemeClr val="accent2"/>
                </a:solidFill>
              </a:rPr>
              <a:t>ViT</a:t>
            </a:r>
            <a:r>
              <a:rPr lang="en-US" altLang="zh-TW" sz="2000" dirty="0">
                <a:solidFill>
                  <a:schemeClr val="accent2"/>
                </a:solidFill>
              </a:rPr>
              <a:t>:</a:t>
            </a:r>
            <a:r>
              <a:rPr lang="zh-TW" altLang="en-US" sz="2000" dirty="0">
                <a:solidFill>
                  <a:schemeClr val="accent2"/>
                </a:solidFill>
              </a:rPr>
              <a:t> </a:t>
            </a:r>
            <a:r>
              <a:rPr lang="en-US" altLang="zh-TW" sz="2000" dirty="0">
                <a:solidFill>
                  <a:schemeClr val="accent2"/>
                </a:solidFill>
              </a:rPr>
              <a:t>a fully trained </a:t>
            </a:r>
            <a:r>
              <a:rPr lang="en-US" altLang="zh-TW" sz="2000" dirty="0" err="1">
                <a:solidFill>
                  <a:schemeClr val="accent2"/>
                </a:solidFill>
              </a:rPr>
              <a:t>DeiT</a:t>
            </a:r>
            <a:r>
              <a:rPr lang="en-US" altLang="zh-TW" sz="2000" dirty="0">
                <a:solidFill>
                  <a:schemeClr val="accent2"/>
                </a:solidFill>
              </a:rPr>
              <a:t>-S/B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Initializing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-</a:t>
            </a:r>
            <a:r>
              <a:rPr lang="en-US" altLang="zh-TW" sz="2000" dirty="0" err="1"/>
              <a:t>DeiT</a:t>
            </a:r>
            <a:r>
              <a:rPr lang="en-US" altLang="zh-TW" sz="2000" dirty="0"/>
              <a:t>-S/B with the parameters of the oracle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, such that the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know which tokens contribute</a:t>
            </a:r>
            <a:r>
              <a:rPr lang="zh-TW" altLang="en-US" sz="2000" dirty="0"/>
              <a:t> </a:t>
            </a:r>
            <a:r>
              <a:rPr lang="en-US" altLang="zh-TW" sz="2000" dirty="0"/>
              <a:t>more to the prediction result.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722643D-C179-44F3-87FE-35E8BCD91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599" y="3369910"/>
            <a:ext cx="9082431" cy="32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1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Comparison with </a:t>
            </a:r>
            <a:r>
              <a:rPr lang="en-US" altLang="zh-TW" dirty="0" err="1"/>
              <a:t>DynamicViT</a:t>
            </a:r>
            <a:r>
              <a:rPr lang="en-US" altLang="zh-TW" dirty="0"/>
              <a:t>[5]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101972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 err="1"/>
              <a:t>EViT</a:t>
            </a:r>
            <a:r>
              <a:rPr lang="en-US" altLang="zh-TW" sz="2000" dirty="0"/>
              <a:t> outperforms </a:t>
            </a:r>
            <a:r>
              <a:rPr lang="en-US" altLang="zh-TW" sz="2000" dirty="0" err="1"/>
              <a:t>DynamicViT</a:t>
            </a:r>
            <a:r>
              <a:rPr lang="en-US" altLang="zh-TW" sz="2000" dirty="0"/>
              <a:t> in recognition accuracy under the same computational</a:t>
            </a:r>
            <a:r>
              <a:rPr lang="zh-TW" altLang="en-US" sz="2000" dirty="0"/>
              <a:t> </a:t>
            </a:r>
            <a:r>
              <a:rPr lang="en-US" altLang="zh-TW" sz="2000" dirty="0"/>
              <a:t>cost while </a:t>
            </a:r>
            <a:r>
              <a:rPr lang="en-US" altLang="zh-TW" sz="2000" dirty="0" err="1"/>
              <a:t>EViT</a:t>
            </a:r>
            <a:r>
              <a:rPr lang="en-US" altLang="zh-TW" sz="2000" dirty="0"/>
              <a:t> uses fewer parameters.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7E1D323-0C89-4285-A2B6-709330F14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2368550"/>
            <a:ext cx="9982200" cy="4352925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350CB261-380D-4512-A58B-76F1C06E5F4C}"/>
              </a:ext>
            </a:extLst>
          </p:cNvPr>
          <p:cNvSpPr txBox="1"/>
          <p:nvPr/>
        </p:nvSpPr>
        <p:spPr>
          <a:xfrm>
            <a:off x="741499" y="55105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[5] Yongming Rao, Wenliang Zhao, </a:t>
            </a:r>
            <a:r>
              <a:rPr lang="en-US" altLang="zh-TW" sz="1200" dirty="0" err="1"/>
              <a:t>Benlin</a:t>
            </a:r>
            <a:r>
              <a:rPr lang="en-US" altLang="zh-TW" sz="1200" dirty="0"/>
              <a:t> Liu, </a:t>
            </a:r>
            <a:r>
              <a:rPr lang="en-US" altLang="zh-TW" sz="1200" dirty="0" err="1"/>
              <a:t>Jiwen</a:t>
            </a:r>
            <a:r>
              <a:rPr lang="en-US" altLang="zh-TW" sz="1200" dirty="0"/>
              <a:t> Lu, </a:t>
            </a:r>
            <a:r>
              <a:rPr lang="en-US" altLang="zh-TW" sz="1200" dirty="0" err="1"/>
              <a:t>Jie</a:t>
            </a:r>
            <a:r>
              <a:rPr lang="en-US" altLang="zh-TW" sz="1200" dirty="0"/>
              <a:t> Zhou, and Cho-</a:t>
            </a:r>
            <a:r>
              <a:rPr lang="en-US" altLang="zh-TW" sz="1200" dirty="0" err="1"/>
              <a:t>Jui</a:t>
            </a:r>
            <a:r>
              <a:rPr lang="en-US" altLang="zh-TW" sz="1200" dirty="0"/>
              <a:t> Hsieh. </a:t>
            </a:r>
            <a:r>
              <a:rPr lang="en-US" altLang="zh-TW" sz="1200" dirty="0" err="1"/>
              <a:t>Dynamicvit</a:t>
            </a:r>
            <a:r>
              <a:rPr lang="en-US" altLang="zh-TW" sz="1200" dirty="0"/>
              <a:t>:</a:t>
            </a:r>
            <a:r>
              <a:rPr lang="zh-TW" altLang="en-US" sz="1200" dirty="0"/>
              <a:t> </a:t>
            </a:r>
            <a:r>
              <a:rPr lang="en-US" altLang="zh-TW" sz="1200" dirty="0"/>
              <a:t>Efficient vision transformers with dynamic token </a:t>
            </a:r>
            <a:r>
              <a:rPr lang="en-US" altLang="zh-TW" sz="1200" dirty="0" err="1"/>
              <a:t>sparsification</a:t>
            </a:r>
            <a:r>
              <a:rPr lang="en-US" altLang="zh-TW" sz="1200" dirty="0"/>
              <a:t>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arXiv:2106.02034,</a:t>
            </a:r>
            <a:r>
              <a:rPr lang="zh-TW" altLang="en-US" sz="1200" dirty="0"/>
              <a:t> </a:t>
            </a:r>
            <a:r>
              <a:rPr lang="en-US" altLang="zh-TW" sz="1200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476047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altLang="zh-TW" dirty="0" err="1"/>
              <a:t>DynamicViT</a:t>
            </a:r>
            <a:r>
              <a:rPr lang="en-US" altLang="zh-TW" dirty="0"/>
              <a:t> </a:t>
            </a:r>
            <a:r>
              <a:rPr lang="en-US" altLang="zh-TW" sz="2400" dirty="0"/>
              <a:t>(</a:t>
            </a:r>
            <a:r>
              <a:rPr lang="en-US" altLang="zh-TW" sz="2400" dirty="0" err="1"/>
              <a:t>NeurIPS</a:t>
            </a:r>
            <a:r>
              <a:rPr lang="en-US" altLang="zh-TW" sz="2400" dirty="0"/>
              <a:t> 2021,</a:t>
            </a:r>
            <a:r>
              <a:rPr lang="zh-TW" altLang="en-US" sz="2400" dirty="0"/>
              <a:t> </a:t>
            </a:r>
            <a:r>
              <a:rPr lang="en-US" altLang="zh-TW" sz="2400" dirty="0"/>
              <a:t>arXiv:2106.02034</a:t>
            </a:r>
            <a:r>
              <a:rPr lang="zh-TW" altLang="en-US" sz="2400" dirty="0"/>
              <a:t> </a:t>
            </a:r>
            <a:r>
              <a:rPr lang="en-US" altLang="zh-TW" sz="2400" dirty="0"/>
              <a:t>)</a:t>
            </a:r>
            <a:endParaRPr lang="en-US" altLang="zh-TW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788"/>
            <a:ext cx="10515600" cy="47865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 we propose a dynamic token </a:t>
            </a:r>
            <a:r>
              <a:rPr lang="en-US" altLang="zh-TW" sz="2000" dirty="0" err="1"/>
              <a:t>sparsification</a:t>
            </a:r>
            <a:r>
              <a:rPr lang="en-US" altLang="zh-TW" sz="2000" dirty="0"/>
              <a:t> framework to prune redundant tokens progressively and dynamically based on the input. 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702DD1C6-3CC3-4B1B-9D28-10F073A7C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507" y="2425389"/>
            <a:ext cx="7147957" cy="4113523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12CB2308-203A-4775-ADB4-37C3431A0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176" y="1624390"/>
            <a:ext cx="5767192" cy="160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95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971" y="41275"/>
            <a:ext cx="10836058" cy="905376"/>
          </a:xfrm>
        </p:spPr>
        <p:txBody>
          <a:bodyPr/>
          <a:lstStyle/>
          <a:p>
            <a:r>
              <a:rPr lang="en-US" altLang="zh-TW" dirty="0"/>
              <a:t>Comparison with other Vision Transformers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5137C729-E2DE-462E-AC56-283504D40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125" y="762000"/>
            <a:ext cx="829774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79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 err="1"/>
              <a:t>EViT</a:t>
            </a:r>
            <a:r>
              <a:rPr lang="en-US" altLang="zh-TW" dirty="0"/>
              <a:t>: a token reorganization method based on </a:t>
            </a:r>
            <a:r>
              <a:rPr lang="en-US" altLang="zh-TW" dirty="0" err="1"/>
              <a:t>ViT</a:t>
            </a:r>
            <a:endParaRPr lang="en-US" altLang="zh-TW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identifying the tokens with the largest attention from the class token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inattentive token fusion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fusing the information from less informative tokens to a new token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improves both the recognition accuracy and training stability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reaches a better trade-off between accuracy and efficiency than various </a:t>
            </a:r>
            <a:r>
              <a:rPr lang="en-US" altLang="zh-TW" dirty="0" err="1"/>
              <a:t>ViT</a:t>
            </a:r>
            <a:r>
              <a:rPr lang="en-US" altLang="zh-TW" dirty="0"/>
              <a:t> models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it can serve as an effective acceleration approach for Vision Transformers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403665E0-781D-4A88-88DC-3C621C82E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72" y="3544693"/>
            <a:ext cx="4675256" cy="2654878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Vision Transformer (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) [1]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 err="1"/>
              <a:t>ViT</a:t>
            </a:r>
            <a:r>
              <a:rPr lang="en-US" altLang="zh-TW" sz="2000" dirty="0"/>
              <a:t> first introduced a set of pure </a:t>
            </a:r>
            <a:r>
              <a:rPr lang="en-US" altLang="zh-TW" sz="2000" dirty="0">
                <a:solidFill>
                  <a:schemeClr val="accent5"/>
                </a:solidFill>
              </a:rPr>
              <a:t>Transformer</a:t>
            </a:r>
            <a:r>
              <a:rPr lang="en-US" altLang="zh-TW" sz="2000" dirty="0"/>
              <a:t> backbones for image classification, and its follow-ups have shown impressive capability upon local convolution (i.e. CNNs) on prevalent visual recognition scenarios.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It takes all the image patches as tokens and construct </a:t>
            </a:r>
            <a:r>
              <a:rPr lang="en-US" altLang="zh-TW" sz="2000" dirty="0">
                <a:solidFill>
                  <a:schemeClr val="accent5"/>
                </a:solidFill>
              </a:rPr>
              <a:t>multi-head self-attention (MHSA) </a:t>
            </a:r>
            <a:r>
              <a:rPr lang="en-US" altLang="zh-TW" sz="2000" dirty="0"/>
              <a:t>among them.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FD21D88-E8E6-4631-82E1-6AFF9C4CDB22}"/>
              </a:ext>
            </a:extLst>
          </p:cNvPr>
          <p:cNvSpPr txBox="1"/>
          <p:nvPr/>
        </p:nvSpPr>
        <p:spPr>
          <a:xfrm>
            <a:off x="900684" y="6227101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[1] Alexey </a:t>
            </a:r>
            <a:r>
              <a:rPr lang="en-US" altLang="zh-TW" sz="1200" dirty="0" err="1"/>
              <a:t>Dosovitskiy</a:t>
            </a:r>
            <a:r>
              <a:rPr lang="en-US" altLang="zh-TW" sz="1200" dirty="0"/>
              <a:t>, Lucas Beyer, Alexander Kolesnikov, Dirk </a:t>
            </a:r>
            <a:r>
              <a:rPr lang="en-US" altLang="zh-TW" sz="1200" dirty="0" err="1"/>
              <a:t>Weissenborn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Xiaohua</a:t>
            </a:r>
            <a:r>
              <a:rPr lang="en-US" altLang="zh-TW" sz="1200" dirty="0"/>
              <a:t> </a:t>
            </a:r>
            <a:r>
              <a:rPr lang="en-US" altLang="zh-TW" sz="1200" dirty="0" err="1"/>
              <a:t>Zhai</a:t>
            </a:r>
            <a:r>
              <a:rPr lang="en-US" altLang="zh-TW" sz="1200" dirty="0"/>
              <a:t>, Thomas </a:t>
            </a:r>
            <a:r>
              <a:rPr lang="en-US" altLang="zh-TW" sz="1200" dirty="0" err="1"/>
              <a:t>Unterthiner</a:t>
            </a:r>
            <a:r>
              <a:rPr lang="en-US" altLang="zh-TW" sz="1200" dirty="0"/>
              <a:t>, Mostafa </a:t>
            </a:r>
            <a:r>
              <a:rPr lang="en-US" altLang="zh-TW" sz="1200" dirty="0" err="1"/>
              <a:t>Dehghani</a:t>
            </a:r>
            <a:r>
              <a:rPr lang="en-US" altLang="zh-TW" sz="1200" dirty="0"/>
              <a:t>, Matthias </a:t>
            </a:r>
            <a:r>
              <a:rPr lang="en-US" altLang="zh-TW" sz="1200" dirty="0" err="1"/>
              <a:t>Minderer</a:t>
            </a:r>
            <a:r>
              <a:rPr lang="en-US" altLang="zh-TW" sz="1200" dirty="0"/>
              <a:t>, Georg </a:t>
            </a:r>
            <a:r>
              <a:rPr lang="en-US" altLang="zh-TW" sz="1200" dirty="0" err="1"/>
              <a:t>Heigold</a:t>
            </a:r>
            <a:r>
              <a:rPr lang="en-US" altLang="zh-TW" sz="1200" dirty="0"/>
              <a:t>, Sylvain </a:t>
            </a:r>
            <a:r>
              <a:rPr lang="en-US" altLang="zh-TW" sz="1200" dirty="0" err="1"/>
              <a:t>Gelly</a:t>
            </a:r>
            <a:r>
              <a:rPr lang="en-US" altLang="zh-TW" sz="1200" dirty="0"/>
              <a:t>, et al. An image is worth 16x16 words: Transformers for image recognition at scale. In International Conference on Learning Representations, 2021.</a:t>
            </a: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ISSUE:  The Computation Burden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Large scale training (larger datasets, more training iterations, etc.) is required.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The global self-attention between image tokens and long-range dependency make the model converge slow compared to CNNs.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1C999BBA-3A02-4A00-826F-D47604B48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725" y="3249613"/>
            <a:ext cx="4010384" cy="274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Because of the model difference, it is hard to apply CNN model acceleration (e.g. parameter pruning, knowledge distillation) on </a:t>
            </a:r>
            <a:r>
              <a:rPr lang="en-US" altLang="zh-TW" sz="2400" dirty="0" err="1"/>
              <a:t>ViTs</a:t>
            </a:r>
            <a:r>
              <a:rPr lang="en-US" altLang="zh-TW" sz="2400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Analyzing from another perspective, not all image tokens in </a:t>
            </a:r>
            <a:r>
              <a:rPr lang="en-US" altLang="zh-TW" sz="2400" dirty="0" err="1"/>
              <a:t>ViTs</a:t>
            </a:r>
            <a:r>
              <a:rPr lang="en-US" altLang="zh-TW" sz="2400" dirty="0"/>
              <a:t> contribute positively to the final predictions.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4400" dirty="0"/>
              <a:t>The Model Acceleration of </a:t>
            </a:r>
            <a:r>
              <a:rPr lang="en-US" altLang="zh-TW" sz="4400" dirty="0" err="1"/>
              <a:t>ViTs</a:t>
            </a:r>
            <a:endParaRPr lang="en-US" altLang="zh-TW" sz="4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DA505EF7-CFB2-4D7E-9B12-7F6EE1AC4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189" y="3474925"/>
            <a:ext cx="7277622" cy="2634527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B8146BD6-BA5D-4661-9274-AD077ABB8A34}"/>
              </a:ext>
            </a:extLst>
          </p:cNvPr>
          <p:cNvSpPr txBox="1"/>
          <p:nvPr/>
        </p:nvSpPr>
        <p:spPr>
          <a:xfrm>
            <a:off x="4257806" y="2982966"/>
            <a:ext cx="6093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chemeClr val="accent2"/>
                </a:solidFill>
                <a:cs typeface="Calibri" panose="020F0502020204030204" pitchFamily="34" charset="0"/>
              </a:rPr>
              <a:t>→ </a:t>
            </a:r>
            <a:r>
              <a:rPr lang="en-US" altLang="zh-TW" sz="2000" dirty="0">
                <a:solidFill>
                  <a:schemeClr val="accent2"/>
                </a:solidFill>
              </a:rPr>
              <a:t>reorganizing image tokens for </a:t>
            </a:r>
            <a:r>
              <a:rPr lang="en-US" altLang="zh-TW" sz="2000" dirty="0" err="1">
                <a:solidFill>
                  <a:schemeClr val="accent2"/>
                </a:solidFill>
              </a:rPr>
              <a:t>ViT</a:t>
            </a:r>
            <a:r>
              <a:rPr lang="en-US" altLang="zh-TW" sz="2000" dirty="0">
                <a:solidFill>
                  <a:schemeClr val="accent2"/>
                </a:solidFill>
              </a:rPr>
              <a:t> model accelerations</a:t>
            </a:r>
            <a:endParaRPr lang="zh-TW" altLang="en-US" sz="2000" dirty="0">
              <a:solidFill>
                <a:schemeClr val="accent2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AE5DAAE-E413-43F1-9D59-EFAD46B12AB4}"/>
              </a:ext>
            </a:extLst>
          </p:cNvPr>
          <p:cNvSpPr txBox="1"/>
          <p:nvPr/>
        </p:nvSpPr>
        <p:spPr>
          <a:xfrm>
            <a:off x="900684" y="6227101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[2] Hugo </a:t>
            </a:r>
            <a:r>
              <a:rPr lang="en-US" altLang="zh-TW" sz="1200" dirty="0" err="1"/>
              <a:t>Touvron</a:t>
            </a:r>
            <a:r>
              <a:rPr lang="en-US" altLang="zh-TW" sz="1200" dirty="0"/>
              <a:t>, Matthieu Cord, Matthijs </a:t>
            </a:r>
            <a:r>
              <a:rPr lang="en-US" altLang="zh-TW" sz="1200" dirty="0" err="1"/>
              <a:t>Douze</a:t>
            </a:r>
            <a:r>
              <a:rPr lang="en-US" altLang="zh-TW" sz="1200" dirty="0"/>
              <a:t>, Francisco Massa, Alexandre </a:t>
            </a:r>
            <a:r>
              <a:rPr lang="en-US" altLang="zh-TW" sz="1200" dirty="0" err="1"/>
              <a:t>Sablayrolles</a:t>
            </a:r>
            <a:r>
              <a:rPr lang="en-US" altLang="zh-TW" sz="1200" dirty="0"/>
              <a:t>, and Herve Jegou. Training data-efficient image transformers &amp; distillation through attention. In International Conference on Machine Learning, 2021a.</a:t>
            </a:r>
          </a:p>
          <a:p>
            <a:endParaRPr lang="en-US" altLang="zh-TW" sz="1200" dirty="0"/>
          </a:p>
        </p:txBody>
      </p:sp>
    </p:spTree>
    <p:extLst>
      <p:ext uri="{BB962C8B-B14F-4D97-AF65-F5344CB8AC3E}">
        <p14:creationId xmlns:p14="http://schemas.microsoft.com/office/powerpoint/2010/main" val="424866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Contributions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49"/>
            <a:ext cx="10515599" cy="4656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In this work, we propose a token reorganization method (</a:t>
            </a:r>
            <a:r>
              <a:rPr lang="en-US" altLang="zh-TW" sz="2400" dirty="0" err="1"/>
              <a:t>EViT</a:t>
            </a:r>
            <a:r>
              <a:rPr lang="en-US" altLang="zh-TW" sz="2400" dirty="0"/>
              <a:t>) to identify and fuse image tokens: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Computing token attentiveness between image tokens and the class token for identification.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Preserving the attentive image tokens and fusing the inattentive tokens into one token to allow the gradient back-propagate through the inattentive tokens for better attentive token identification.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Improving </a:t>
            </a:r>
            <a:r>
              <a:rPr lang="en-US" altLang="zh-TW" sz="2400" dirty="0" err="1"/>
              <a:t>ViTs</a:t>
            </a:r>
            <a:r>
              <a:rPr lang="en-US" altLang="zh-TW" sz="2400" dirty="0"/>
              <a:t> from two perspectives: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It reduces MHSA and FFN computation for efficient inference under the same amount of input image tokens.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It empowers </a:t>
            </a:r>
            <a:r>
              <a:rPr lang="en-US" altLang="zh-TW" sz="2000" dirty="0" err="1"/>
              <a:t>ViTs</a:t>
            </a:r>
            <a:r>
              <a:rPr lang="en-US" altLang="zh-TW" sz="2000" dirty="0"/>
              <a:t> to take more image tokens as input for recognition accuracy improvement by maintaining the same computational cost.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9C39E88-6E08-4B0F-ADC5-7450749F2151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48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Method: </a:t>
            </a:r>
            <a:r>
              <a:rPr lang="en-US" altLang="zh-TW" b="1" dirty="0" err="1"/>
              <a:t>EViT</a:t>
            </a:r>
            <a:endParaRPr lang="en-US" altLang="zh-TW" dirty="0"/>
          </a:p>
          <a:p>
            <a:pPr lvl="1">
              <a:lnSpc>
                <a:spcPct val="150000"/>
              </a:lnSpc>
            </a:pPr>
            <a:r>
              <a:rPr lang="en-US" altLang="zh-TW" dirty="0"/>
              <a:t>Attentive token identification</a:t>
            </a:r>
          </a:p>
          <a:p>
            <a:pPr lvl="1">
              <a:lnSpc>
                <a:spcPct val="150000"/>
              </a:lnSpc>
            </a:pPr>
            <a:r>
              <a:rPr lang="en-US" altLang="zh-TW" dirty="0"/>
              <a:t>Inattentive token fusion</a:t>
            </a:r>
          </a:p>
          <a:p>
            <a:pPr>
              <a:lnSpc>
                <a:spcPct val="150000"/>
              </a:lnSpc>
            </a:pPr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ViT</a:t>
            </a:r>
            <a:r>
              <a:rPr lang="en-US" altLang="zh-TW" dirty="0"/>
              <a:t> Overview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38990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55671"/>
                <a:ext cx="10723324" cy="493719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Tokenization: dividing an input image into patches and projecting each patch to a token embedding.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Extra class token [CLS]: be responsible for aggregating global image information and final classification.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Multi-head self-attention (MHSA)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Attention operation: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Attention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Softmax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TW" sz="20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sSup>
                              <m:sSupPr>
                                <m:ctrlPr>
                                  <a:rPr lang="en-US" altLang="zh-TW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sz="2000" b="1" i="1" smtClean="0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p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length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query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vector</m:t>
                    </m:r>
                  </m:oMath>
                </a14:m>
                <a:endParaRPr lang="en-US" altLang="zh-TW" sz="2000" dirty="0"/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first row of </a:t>
                </a:r>
                <a:r>
                  <a:rPr lang="en-US" altLang="zh-TW" sz="2000" b="1" dirty="0"/>
                  <a:t>attention map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Softmax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TW" sz="20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sSup>
                              <m:sSupPr>
                                <m:ctrlPr>
                                  <a:rPr lang="en-US" altLang="zh-TW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sz="2000" b="1" i="1" smtClean="0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p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TW" sz="2000" dirty="0"/>
                  <a:t> represents the attention from [CLS] to all tokens and will</a:t>
                </a:r>
                <a:r>
                  <a:rPr lang="en-US" altLang="zh-TW" sz="2000" dirty="0">
                    <a:solidFill>
                      <a:schemeClr val="accent5"/>
                    </a:solidFill>
                  </a:rPr>
                  <a:t> </a:t>
                </a:r>
                <a:r>
                  <a:rPr lang="en-US" altLang="zh-TW" sz="2000" dirty="0"/>
                  <a:t>be used to determine</a:t>
                </a:r>
                <a:r>
                  <a:rPr lang="en-US" altLang="zh-TW" sz="2000" dirty="0">
                    <a:solidFill>
                      <a:schemeClr val="accent5"/>
                    </a:solidFill>
                  </a:rPr>
                  <a:t> the attentiveness (importance) of each token</a:t>
                </a:r>
                <a:r>
                  <a:rPr lang="en-US" altLang="zh-TW" sz="2000" dirty="0"/>
                  <a:t>.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Feed-forward network (FFN)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55671"/>
                <a:ext cx="10723324" cy="4937199"/>
              </a:xfrm>
              <a:blipFill>
                <a:blip r:embed="rId3"/>
                <a:stretch>
                  <a:fillRect l="-739" t="-617" r="-22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字方塊 2">
            <a:extLst>
              <a:ext uri="{FF2B5EF4-FFF2-40B4-BE49-F238E27FC236}">
                <a16:creationId xmlns:a16="http://schemas.microsoft.com/office/drawing/2014/main" id="{A53F0D47-B8C1-4A40-B0BF-2989F0E35576}"/>
              </a:ext>
            </a:extLst>
          </p:cNvPr>
          <p:cNvSpPr txBox="1"/>
          <p:nvPr/>
        </p:nvSpPr>
        <p:spPr>
          <a:xfrm rot="16200000">
            <a:off x="-32332" y="4623976"/>
            <a:ext cx="132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Transformer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10" name="左中括弧 9">
            <a:extLst>
              <a:ext uri="{FF2B5EF4-FFF2-40B4-BE49-F238E27FC236}">
                <a16:creationId xmlns:a16="http://schemas.microsoft.com/office/drawing/2014/main" id="{971AA295-EAEC-4347-9F61-DA826BF8ACBC}"/>
              </a:ext>
            </a:extLst>
          </p:cNvPr>
          <p:cNvSpPr/>
          <p:nvPr/>
        </p:nvSpPr>
        <p:spPr>
          <a:xfrm>
            <a:off x="815144" y="3720230"/>
            <a:ext cx="45719" cy="2317313"/>
          </a:xfrm>
          <a:prstGeom prst="lef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870C5F6A-7C1E-426B-BD0B-50D682DE0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896" y="0"/>
            <a:ext cx="2836581" cy="161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21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Attentive Token Identification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555672"/>
                <a:ext cx="10998897" cy="450266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attention mechanism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: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𝑐𝑙𝑎𝑠𝑠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TW" sz="2400" b="0" i="0" smtClean="0">
                        <a:latin typeface="Cambria Math" panose="02040503050406030204" pitchFamily="18" charset="0"/>
                      </a:rPr>
                      <m:t>Softmax</m:t>
                    </m:r>
                    <m:d>
                      <m:d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TW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1" i="1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𝑐𝑙𝑎𝑠𝑠</m:t>
                                </m:r>
                              </m:sub>
                            </m:sSub>
                            <m:r>
                              <a:rPr lang="en-US" altLang="zh-TW" sz="2400" b="1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TW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sz="2400" b="1" i="1" smtClean="0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p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altLang="zh-TW" sz="2400" b="1" i="1" smtClean="0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zh-TW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altLang="zh-TW" sz="2400" b="1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altLang="zh-TW" sz="2400" b="1" i="1" smtClean="0"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query vector of [CLS]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𝑐𝑙𝑎𝑠𝑠</m:t>
                        </m:r>
                      </m:sub>
                    </m:sSub>
                  </m:oMath>
                </a14:m>
                <a:r>
                  <a:rPr lang="en-US" altLang="zh-TW" sz="2000" dirty="0"/>
                  <a:t> ; The key matrix: </a:t>
                </a:r>
                <a14:m>
                  <m:oMath xmlns:m="http://schemas.openxmlformats.org/officeDocument/2006/math">
                    <m:r>
                      <a:rPr lang="en-US" altLang="zh-TW" sz="2000" b="1" i="1"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US" altLang="zh-TW" sz="2000" dirty="0"/>
                  <a:t> 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value vectors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: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 </a:t>
                </a:r>
                <a14:m>
                  <m:oMath xmlns:m="http://schemas.openxmlformats.org/officeDocument/2006/math">
                    <m:r>
                      <a:rPr lang="en-US" altLang="zh-TW" sz="2000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TW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altLang="zh-TW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altLang="zh-TW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altLang="zh-TW" sz="2000" dirty="0"/>
                  <a:t> ; 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sz="2000" dirty="0"/>
                  <a:t> : the number of input tokens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attention value : </a:t>
                </a:r>
                <a14:m>
                  <m:oMath xmlns:m="http://schemas.openxmlformats.org/officeDocument/2006/math"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zh-TW" sz="20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TW" sz="2000" dirty="0"/>
                  <a:t> means the </a:t>
                </a:r>
                <a:r>
                  <a:rPr lang="en-US" altLang="zh-TW" sz="2000" dirty="0" err="1"/>
                  <a:t>i-th</a:t>
                </a:r>
                <a:r>
                  <a:rPr lang="en-US" altLang="zh-TW" sz="2000" dirty="0"/>
                  <a:t> entry in </a:t>
                </a:r>
                <a14:m>
                  <m:oMath xmlns:m="http://schemas.openxmlformats.org/officeDocument/2006/math">
                    <m:r>
                      <a:rPr lang="en-US" altLang="zh-TW" sz="20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zh-TW" sz="2000" dirty="0"/>
                  <a:t> )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 comes from the </a:t>
                </a:r>
                <a:r>
                  <a:rPr lang="en-US" altLang="zh-TW" sz="2400" dirty="0" err="1"/>
                  <a:t>i-th</a:t>
                </a:r>
                <a:r>
                  <a:rPr lang="en-US" altLang="zh-TW" sz="2400" dirty="0"/>
                  <a:t> token,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4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TW" sz="2400" dirty="0"/>
                  <a:t> determines how much information of the </a:t>
                </a:r>
                <a:r>
                  <a:rPr lang="en-US" altLang="zh-TW" sz="2400" dirty="0" err="1"/>
                  <a:t>i-th</a:t>
                </a:r>
                <a:r>
                  <a:rPr lang="en-US" altLang="zh-TW" sz="2400" dirty="0"/>
                  <a:t> token is fused into the output of [CLS]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𝑐𝑙𝑎𝑠𝑠</m:t>
                        </m:r>
                      </m:sub>
                    </m:sSub>
                  </m:oMath>
                </a14:m>
                <a:r>
                  <a:rPr lang="en-US" altLang="zh-TW" sz="2400" dirty="0"/>
                  <a:t>) through the linear combination.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Also, Caron et al.[3] showed that the [CLS] token pays more attention to class-specific tokens than to the tokens on the non-object regions.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921E435D-1F60-446C-906E-1CA29AF410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555672"/>
                <a:ext cx="10998897" cy="4502664"/>
              </a:xfrm>
              <a:blipFill>
                <a:blip r:embed="rId3"/>
                <a:stretch>
                  <a:fillRect l="-720" r="-83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C4DB6D37-1957-44E6-B459-C12D6AC5E394}"/>
                  </a:ext>
                </a:extLst>
              </p:cNvPr>
              <p:cNvSpPr txBox="1"/>
              <p:nvPr/>
            </p:nvSpPr>
            <p:spPr>
              <a:xfrm>
                <a:off x="712937" y="5482680"/>
                <a:ext cx="1124941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2000" dirty="0">
                    <a:solidFill>
                      <a:schemeClr val="accent2"/>
                    </a:solidFill>
                    <a:cs typeface="Calibri" panose="020F0502020204030204" pitchFamily="34" charset="0"/>
                  </a:rPr>
                  <a:t>→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The attention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0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TW" altLang="en-US" sz="2000" dirty="0">
                    <a:solidFill>
                      <a:schemeClr val="accent2"/>
                    </a:solidFill>
                  </a:rPr>
                  <a:t>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indicates the importance of the </a:t>
                </a:r>
                <a:r>
                  <a:rPr lang="en-US" altLang="zh-TW" sz="2000" dirty="0" err="1">
                    <a:solidFill>
                      <a:schemeClr val="accent2"/>
                    </a:solidFill>
                  </a:rPr>
                  <a:t>i-th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 token, and a simple method to reduce </a:t>
                </a:r>
              </a:p>
              <a:p>
                <a:r>
                  <a:rPr lang="en-US" altLang="zh-TW" sz="2000" dirty="0">
                    <a:solidFill>
                      <a:schemeClr val="accent2"/>
                    </a:solidFill>
                  </a:rPr>
                  <a:t>     computation in </a:t>
                </a:r>
                <a:r>
                  <a:rPr lang="en-US" altLang="zh-TW" sz="2000" dirty="0" err="1">
                    <a:solidFill>
                      <a:schemeClr val="accent2"/>
                    </a:solidFill>
                  </a:rPr>
                  <a:t>ViT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 is to remove the tokens with the smallest attention values.</a:t>
                </a:r>
                <a:endParaRPr lang="zh-TW" altLang="en-US" sz="2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C4DB6D37-1957-44E6-B459-C12D6AC5E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937" y="5482680"/>
                <a:ext cx="11249418" cy="707886"/>
              </a:xfrm>
              <a:prstGeom prst="rect">
                <a:avLst/>
              </a:prstGeom>
              <a:blipFill>
                <a:blip r:embed="rId4"/>
                <a:stretch>
                  <a:fillRect l="-596" t="-4274" b="-1367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52AF69B3-9B63-4EE0-AD73-97F08A3E69F3}"/>
              </a:ext>
            </a:extLst>
          </p:cNvPr>
          <p:cNvCxnSpPr>
            <a:cxnSpLocks/>
          </p:cNvCxnSpPr>
          <p:nvPr/>
        </p:nvCxnSpPr>
        <p:spPr>
          <a:xfrm>
            <a:off x="838200" y="638990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9F0841C9-334F-4390-BED8-CC9575106ADD}"/>
              </a:ext>
            </a:extLst>
          </p:cNvPr>
          <p:cNvSpPr txBox="1"/>
          <p:nvPr/>
        </p:nvSpPr>
        <p:spPr>
          <a:xfrm>
            <a:off x="900684" y="6389905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[3] Mathilde Caron, Hugo </a:t>
            </a:r>
            <a:r>
              <a:rPr lang="en-US" altLang="zh-TW" sz="1200" dirty="0" err="1"/>
              <a:t>Touvron</a:t>
            </a:r>
            <a:r>
              <a:rPr lang="en-US" altLang="zh-TW" sz="1200" dirty="0"/>
              <a:t>, Ishan </a:t>
            </a:r>
            <a:r>
              <a:rPr lang="en-US" altLang="zh-TW" sz="1200" dirty="0" err="1"/>
              <a:t>Misra</a:t>
            </a:r>
            <a:r>
              <a:rPr lang="en-US" altLang="zh-TW" sz="1200" dirty="0"/>
              <a:t>, Herve Jegou, Julien </a:t>
            </a:r>
            <a:r>
              <a:rPr lang="en-US" altLang="zh-TW" sz="1200" dirty="0" err="1"/>
              <a:t>Mairal</a:t>
            </a:r>
            <a:r>
              <a:rPr lang="en-US" altLang="zh-TW" sz="1200" dirty="0"/>
              <a:t>, Piotr Bojanowski, and Armand </a:t>
            </a:r>
            <a:r>
              <a:rPr lang="en-US" altLang="zh-TW" sz="1200" dirty="0" err="1"/>
              <a:t>Joulin</a:t>
            </a:r>
            <a:r>
              <a:rPr lang="en-US" altLang="zh-TW" sz="1200" dirty="0"/>
              <a:t>. Emerging properties in self-supervised vision transformers.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arXiv:2104.14294, 2021.</a:t>
            </a:r>
          </a:p>
        </p:txBody>
      </p:sp>
    </p:spTree>
    <p:extLst>
      <p:ext uri="{BB962C8B-B14F-4D97-AF65-F5344CB8AC3E}">
        <p14:creationId xmlns:p14="http://schemas.microsoft.com/office/powerpoint/2010/main" val="217254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5389</TotalTime>
  <Words>1724</Words>
  <Application>Microsoft Office PowerPoint</Application>
  <PresentationFormat>寬螢幕</PresentationFormat>
  <Paragraphs>176</Paragraphs>
  <Slides>25</Slides>
  <Notes>21</Notes>
  <HiddenSlides>1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0" baseType="lpstr">
      <vt:lpstr>Arial</vt:lpstr>
      <vt:lpstr>Bahnschrift Light SemiCondensed</vt:lpstr>
      <vt:lpstr>Calibri</vt:lpstr>
      <vt:lpstr>Cambria Math</vt:lpstr>
      <vt:lpstr>Office 佈景主題</vt:lpstr>
      <vt:lpstr>Not All Patches are What You Need: Expediting Vision Transformers via Token Reorganizations</vt:lpstr>
      <vt:lpstr>Outline</vt:lpstr>
      <vt:lpstr>Introduction</vt:lpstr>
      <vt:lpstr>Introduction</vt:lpstr>
      <vt:lpstr>The Model Acceleration of ViTs</vt:lpstr>
      <vt:lpstr>Contributions</vt:lpstr>
      <vt:lpstr>Outline</vt:lpstr>
      <vt:lpstr>ViT Overview</vt:lpstr>
      <vt:lpstr>Attentive Token Identification</vt:lpstr>
      <vt:lpstr>(Cont.)</vt:lpstr>
      <vt:lpstr>Architecture</vt:lpstr>
      <vt:lpstr>Inattentive Token Fusion</vt:lpstr>
      <vt:lpstr>Analysis - Visualization</vt:lpstr>
      <vt:lpstr>Outline</vt:lpstr>
      <vt:lpstr>Implementation details</vt:lpstr>
      <vt:lpstr>Main Results</vt:lpstr>
      <vt:lpstr>Inattentive token fusion</vt:lpstr>
      <vt:lpstr>Training/Finetuning on higher resolution images</vt:lpstr>
      <vt:lpstr>Training with an oracle ViT</vt:lpstr>
      <vt:lpstr>Comparison with DynamicViT[5]</vt:lpstr>
      <vt:lpstr>DynamicViT (NeurIPS 2021, arXiv:2106.02034 )</vt:lpstr>
      <vt:lpstr>Comparison with other Vision Transformers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1681</cp:revision>
  <dcterms:created xsi:type="dcterms:W3CDTF">2021-03-09T09:24:25Z</dcterms:created>
  <dcterms:modified xsi:type="dcterms:W3CDTF">2022-08-08T18:59:06Z</dcterms:modified>
</cp:coreProperties>
</file>